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5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Essential1\NDP\NDP%20Completion\Evidence\Questionnaire%20answers%20Q19%20raw%20data%20&amp;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Q 19. Which views around, and from the parish do you consider worthy of protection?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('Q19 chart'!$A$3:$A$29,'Q19 chart'!$A$31)</c:f>
              <c:strCache>
                <c:ptCount val="28"/>
                <c:pt idx="0">
                  <c:v>NON SPECIFIC</c:v>
                </c:pt>
                <c:pt idx="1">
                  <c:v>ALL</c:v>
                </c:pt>
                <c:pt idx="2">
                  <c:v>FROM &amp; AROUND CLAYHILL AREA</c:v>
                </c:pt>
                <c:pt idx="3">
                  <c:v>MANS HILL &amp; GORING LANE AREA</c:v>
                </c:pt>
                <c:pt idx="4">
                  <c:v>THEALE ROAD FIELDS + TRASH GREEN</c:v>
                </c:pt>
                <c:pt idx="5">
                  <c:v>AMNERS FARM FIELDS TO READING</c:v>
                </c:pt>
                <c:pt idx="6">
                  <c:v>BURGHFIELD HILL/HERMITS HILL</c:v>
                </c:pt>
                <c:pt idx="7">
                  <c:v>WOKEFIELD COMMON</c:v>
                </c:pt>
                <c:pt idx="8">
                  <c:v>KENNET &amp; AVON CANAL &amp; THEALE LAKE</c:v>
                </c:pt>
                <c:pt idx="9">
                  <c:v>NONE</c:v>
                </c:pt>
                <c:pt idx="10">
                  <c:v>ST MARY'S CHURCH &amp; AREA</c:v>
                </c:pt>
                <c:pt idx="11">
                  <c:v>HOSEHILL &amp; THEALE LAKE</c:v>
                </c:pt>
                <c:pt idx="12">
                  <c:v>SULHAMSTEAD CHURCH &amp; AREA</c:v>
                </c:pt>
                <c:pt idx="13">
                  <c:v>HOLLYBUSH LANE NORTH &amp; SOUTH</c:v>
                </c:pt>
                <c:pt idx="14">
                  <c:v>PONDHOUSE COPSE &amp; FARM AREA</c:v>
                </c:pt>
                <c:pt idx="15">
                  <c:v>THE HATCH</c:v>
                </c:pt>
                <c:pt idx="16">
                  <c:v>PADWORTH ROAD &amp; MORTIMER WOODS</c:v>
                </c:pt>
                <c:pt idx="17">
                  <c:v>ASH LANE WOODS</c:v>
                </c:pt>
                <c:pt idx="18">
                  <c:v>SULHAMSTEAD ROAD</c:v>
                </c:pt>
                <c:pt idx="19">
                  <c:v>PINGEWOOD LAKES</c:v>
                </c:pt>
                <c:pt idx="20">
                  <c:v>UFTON COURT &amp; UFTON NERVET</c:v>
                </c:pt>
                <c:pt idx="21">
                  <c:v>GREEN NEXT TO CHEMIST</c:v>
                </c:pt>
                <c:pt idx="22">
                  <c:v>ALLOTMENTS</c:v>
                </c:pt>
                <c:pt idx="23">
                  <c:v>PULLENS POND</c:v>
                </c:pt>
                <c:pt idx="24">
                  <c:v>OMERS GULLY</c:v>
                </c:pt>
                <c:pt idx="25">
                  <c:v>AUCLUM GREAT WOODS</c:v>
                </c:pt>
                <c:pt idx="26">
                  <c:v>BURGHFIELD MILL LANE</c:v>
                </c:pt>
                <c:pt idx="27">
                  <c:v>SILCHESTER</c:v>
                </c:pt>
              </c:strCache>
              <c:extLst/>
            </c:strRef>
          </c:cat>
          <c:val>
            <c:numRef>
              <c:f>('Q19 chart'!$B$3:$B$29,'Q19 chart'!$B$31:$B$32)</c:f>
              <c:numCache>
                <c:formatCode>General</c:formatCode>
                <c:ptCount val="29"/>
                <c:pt idx="0">
                  <c:v>99</c:v>
                </c:pt>
                <c:pt idx="1">
                  <c:v>65</c:v>
                </c:pt>
                <c:pt idx="2">
                  <c:v>42</c:v>
                </c:pt>
                <c:pt idx="3">
                  <c:v>33</c:v>
                </c:pt>
                <c:pt idx="4">
                  <c:v>19</c:v>
                </c:pt>
                <c:pt idx="5">
                  <c:v>18</c:v>
                </c:pt>
                <c:pt idx="6">
                  <c:v>18</c:v>
                </c:pt>
                <c:pt idx="7">
                  <c:v>17</c:v>
                </c:pt>
                <c:pt idx="8">
                  <c:v>13</c:v>
                </c:pt>
                <c:pt idx="9">
                  <c:v>10</c:v>
                </c:pt>
                <c:pt idx="10">
                  <c:v>10</c:v>
                </c:pt>
                <c:pt idx="11">
                  <c:v>9</c:v>
                </c:pt>
                <c:pt idx="12">
                  <c:v>8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6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1</c:v>
                </c:pt>
                <c:pt idx="28">
                  <c:v>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AF3C-49F0-8424-63CF50548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2794712"/>
        <c:axId val="552794056"/>
      </c:barChart>
      <c:catAx>
        <c:axId val="552794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794056"/>
        <c:crosses val="autoZero"/>
        <c:auto val="1"/>
        <c:lblAlgn val="ctr"/>
        <c:lblOffset val="100"/>
        <c:noMultiLvlLbl val="0"/>
      </c:catAx>
      <c:valAx>
        <c:axId val="552794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79471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B9A88-4F55-44DD-91FC-575B106FB5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1E19D-9465-468F-B0A3-5EE25C3A9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62041-C8C7-4CC7-8CF5-11743E851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3A3D-22AF-42F1-A16D-5E2CDCFA61E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8005B-A6EE-4785-8FBB-A8348340E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3E140-30ED-4A26-9AC3-82D6D4EE2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2C01-2844-4EAE-940C-5C25A0E27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226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E80CD-62AB-4353-BB0F-31BEA7C2A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A2D7F9-E29A-435C-8D43-94E58EDA1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384D2-ED57-448D-A451-3FB013E18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3A3D-22AF-42F1-A16D-5E2CDCFA61E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A08BB-A45E-4D23-A832-AB8B6A3AF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6C345-C24F-4694-89C7-795604F5D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2C01-2844-4EAE-940C-5C25A0E27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970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77592C-0890-49D1-9083-00A8047D0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91DE6-4B87-4627-A63B-E1D50F24F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48908-35AE-4955-A137-EBA3DA3A4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3A3D-22AF-42F1-A16D-5E2CDCFA61E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C40C5-D375-4436-9D38-0D17FBBDD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325F8-C85A-44D0-871B-69B28BEF2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2C01-2844-4EAE-940C-5C25A0E27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90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67EDB-2D35-47F6-90F4-A267DEE29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EE2E0-58D9-441F-A9C0-6F1C95BEC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52939-4A51-4D4D-805F-4CA7E69A6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3A3D-22AF-42F1-A16D-5E2CDCFA61E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85B47-D77B-46D4-96BC-783B8FDFB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B6695-8E43-4133-A6C6-A2567EE4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2C01-2844-4EAE-940C-5C25A0E27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96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3BDAA-AA1D-4AA3-B460-63C06788F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D2084-226F-4457-8797-AF92A6E22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5830B-1C1A-4BBD-B5F5-A01B2DF22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3A3D-22AF-42F1-A16D-5E2CDCFA61E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742BB-A616-48E9-ACBC-3CDAC3BBB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1CD59-1D1D-4DCF-A067-603448F3D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2C01-2844-4EAE-940C-5C25A0E27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64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119F7-E82B-405A-9806-DCF00D389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C5D24-5D13-41D5-B16F-9426922B61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E5AA22-9205-4380-9462-B786FC8EE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4CD20-36D6-44B6-AA79-3C92EE3F8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3A3D-22AF-42F1-A16D-5E2CDCFA61E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BB834-1896-489B-90EC-E093D3B24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701E0-0189-4EC4-B395-80040EFA7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2C01-2844-4EAE-940C-5C25A0E27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60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1EB11-6F0B-49BC-A125-E82494EB6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7ACA2A-8761-494A-AFAF-D057CF50D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741DF9-FDBD-40AF-988B-04A9E891B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18F85B-6BAD-47A3-9F7C-C47080583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378F6C-D331-490F-97AE-A14ABF531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615C0-E425-493D-907E-9F06C125E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3A3D-22AF-42F1-A16D-5E2CDCFA61E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A0101D-6B21-4A49-AC17-85BFB0ACD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65180A-1C67-4635-A0EC-5C999AE8B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2C01-2844-4EAE-940C-5C25A0E27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048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20720-A2CF-4260-9755-EDEB7B359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9E4BF1-8A65-4180-8C0B-1D4D6D404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3A3D-22AF-42F1-A16D-5E2CDCFA61E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258C1-A61B-476E-99F8-FF556B7F1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FFA18F-0699-4DF5-95F6-D91BBFA60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2C01-2844-4EAE-940C-5C25A0E27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76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5843B7-305E-47F7-BE09-A7552FE4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3A3D-22AF-42F1-A16D-5E2CDCFA61E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FA973A-7370-4D92-BA88-D45838C02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2141F-FE81-41AB-83E3-458042595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2C01-2844-4EAE-940C-5C25A0E27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94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C437B-C2D7-4C84-815B-FFA54E6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E265C-9143-4A62-BF6F-728233BD8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F100E2-BFD0-4756-9D25-84D8FA65C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05E0F0-08CD-468E-A698-1AE888D31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3A3D-22AF-42F1-A16D-5E2CDCFA61E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A4416-25D9-4C36-8680-5086A5AE1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9E0A78-99EC-4274-B863-3438F2CD3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2C01-2844-4EAE-940C-5C25A0E27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86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16272-CF0B-4E61-B4A4-777D88CDC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2E4E41-5DC6-41F6-B770-6745CD96C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07DF38-FEC2-405A-8FC9-DFA52DC9B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DC265-F6A7-4343-9A1E-92F50AB01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3A3D-22AF-42F1-A16D-5E2CDCFA61E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34A37-4517-4183-8FDA-0B73EF217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FE387-D4E8-4DD3-A902-3EDE94B27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2C01-2844-4EAE-940C-5C25A0E27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51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1372CC-8DCF-49D8-ADFE-BCA27AA4B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C12D4-A016-4575-A916-00F46FD95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FECEE-A507-40D2-92F4-7F3DD62CCE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23A3D-22AF-42F1-A16D-5E2CDCFA61E6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CF52E-2313-4AF9-9B7B-82362C701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46AEE-500D-4A05-964F-721082D5D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02C01-2844-4EAE-940C-5C25A0E27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8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C985404-68B1-47A8-A063-A5CCD7366E9D}"/>
              </a:ext>
            </a:extLst>
          </p:cNvPr>
          <p:cNvSpPr/>
          <p:nvPr/>
        </p:nvSpPr>
        <p:spPr>
          <a:xfrm>
            <a:off x="8953887" y="5738854"/>
            <a:ext cx="1606163" cy="516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>
                <a:solidFill>
                  <a:schemeClr val="tx1"/>
                </a:solidFill>
              </a:rPr>
              <a:t>302 questions completed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45EE8CA-C084-47BC-8937-0086DE2A48FD}"/>
              </a:ext>
            </a:extLst>
          </p:cNvPr>
          <p:cNvGraphicFramePr>
            <a:graphicFrameLocks/>
          </p:cNvGraphicFramePr>
          <p:nvPr/>
        </p:nvGraphicFramePr>
        <p:xfrm>
          <a:off x="1631950" y="981075"/>
          <a:ext cx="8928100" cy="489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4126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Erle Minhinnick</dc:creator>
  <cp:lastModifiedBy>Erle Minhinnick</cp:lastModifiedBy>
  <cp:revision>3</cp:revision>
  <dcterms:created xsi:type="dcterms:W3CDTF">2021-03-25T13:27:54Z</dcterms:created>
  <dcterms:modified xsi:type="dcterms:W3CDTF">2021-03-26T18:45:50Z</dcterms:modified>
</cp:coreProperties>
</file>