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60"/>
  </p:notesMasterIdLst>
  <p:handoutMasterIdLst>
    <p:handoutMasterId r:id="rId6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snapToObjects="1">
      <p:cViewPr varScale="1">
        <p:scale>
          <a:sx n="106" d="100"/>
          <a:sy n="106" d="100"/>
        </p:scale>
        <p:origin x="140" y="60"/>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3/23/2021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3/23/2021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chemeClr val="tx1"/>
                </a:solidFill>
              </a:defRPr>
            </a:lvl1pPr>
          </a:lstStyle>
          <a:p>
            <a:pPr lvl="0"/>
            <a:r>
              <a:rPr lang="en-US" dirty="0"/>
              <a:t>Add the title of your presentation here</a:t>
            </a:r>
          </a:p>
        </p:txBody>
      </p:sp>
      <p:grpSp>
        <p:nvGrpSpPr>
          <p:cNvPr id="10" name="Group 9"/>
          <p:cNvGrpSpPr/>
          <p:nvPr userDrawn="1"/>
        </p:nvGrpSpPr>
        <p:grpSpPr>
          <a:xfrm>
            <a:off x="3389891" y="4862023"/>
            <a:ext cx="1874480" cy="238727"/>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12" name="Picture 11" descr="sm_logo_reversed1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5" y="3732517"/>
            <a:ext cx="3897313" cy="374650"/>
          </a:xfrm>
        </p:spPr>
        <p:txBody>
          <a:bodyPr/>
          <a:lstStyle/>
          <a:p>
            <a:pPr lvl="0"/>
            <a:r>
              <a:rPr lang="en-US" dirty="0"/>
              <a:t>Click to edit Master text styles</a:t>
            </a:r>
          </a:p>
        </p:txBody>
      </p:sp>
    </p:spTree>
    <p:extLst>
      <p:ext uri="{BB962C8B-B14F-4D97-AF65-F5344CB8AC3E}">
        <p14:creationId xmlns:p14="http://schemas.microsoft.com/office/powerpoint/2010/main" val="44675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pPr/>
              <a:t>‹#›</a:t>
            </a:fld>
            <a:endParaRPr lang="en-US"/>
          </a:p>
        </p:txBody>
      </p:sp>
      <p:sp>
        <p:nvSpPr>
          <p:cNvPr id="13" name="Text Placeholder 12"/>
          <p:cNvSpPr>
            <a:spLocks noGrp="1"/>
          </p:cNvSpPr>
          <p:nvPr>
            <p:ph type="body" sz="quarter" idx="13"/>
          </p:nvPr>
        </p:nvSpPr>
        <p:spPr>
          <a:xfrm>
            <a:off x="204788" y="3880918"/>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469270"/>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166774"/>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04788" y="4274702"/>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pPr/>
              <a:t>March 23, 2021</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65824561"/>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20000"/>
          </a:bodyPr>
          <a:lstStyle/>
          <a:p>
            <a:r>
              <a:rPr dirty="0"/>
              <a:t>Burghfield Neighbourhood Development Plan questionnaire</a:t>
            </a:r>
          </a:p>
        </p:txBody>
      </p:sp>
      <p:sp>
        <p:nvSpPr>
          <p:cNvPr id="4" name="Espace réservé du texte 3"/>
          <p:cNvSpPr>
            <a:spLocks noGrp="1"/>
          </p:cNvSpPr>
          <p:nvPr>
            <p:ph type="body" sz="quarter" idx="12"/>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4. What green technology should be required in new developments? (mark one or more):</a:t>
            </a:r>
          </a:p>
        </p:txBody>
      </p:sp>
      <p:sp>
        <p:nvSpPr>
          <p:cNvPr id="3" name="Content Placeholder 2"/>
          <p:cNvSpPr>
            <a:spLocks noGrp="1"/>
          </p:cNvSpPr>
          <p:nvPr>
            <p:ph idx="1"/>
          </p:nvPr>
        </p:nvSpPr>
        <p:spPr/>
        <p:txBody>
          <a:bodyPr/>
          <a:lstStyle/>
          <a:p>
            <a:r>
              <a:t>Answered: 537    Skipped: 20</a:t>
            </a:r>
          </a:p>
        </p:txBody>
      </p:sp>
      <p:pic>
        <p:nvPicPr>
          <p:cNvPr id="4" name="Picture 3" descr="table3320193710.png"/>
          <p:cNvPicPr>
            <a:picLocks noChangeAspect="1"/>
          </p:cNvPicPr>
          <p:nvPr/>
        </p:nvPicPr>
        <p:blipFill>
          <a:blip r:embed="rId2"/>
          <a:stretch>
            <a:fillRect/>
          </a:stretch>
        </p:blipFill>
        <p:spPr>
          <a:xfrm>
            <a:off x="1049658" y="1498491"/>
            <a:ext cx="5388428" cy="24583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5. Should new developments include the following shared facilities? (mark those you would like to see):</a:t>
            </a:r>
          </a:p>
        </p:txBody>
      </p:sp>
      <p:sp>
        <p:nvSpPr>
          <p:cNvPr id="3" name="Content Placeholder 2"/>
          <p:cNvSpPr>
            <a:spLocks noGrp="1"/>
          </p:cNvSpPr>
          <p:nvPr>
            <p:ph idx="1"/>
          </p:nvPr>
        </p:nvSpPr>
        <p:spPr/>
        <p:txBody>
          <a:bodyPr/>
          <a:lstStyle/>
          <a:p>
            <a:r>
              <a:t>Answered: 494    Skipped: 63</a:t>
            </a:r>
          </a:p>
        </p:txBody>
      </p:sp>
      <p:pic>
        <p:nvPicPr>
          <p:cNvPr id="4" name="Picture 3" descr="chart332019372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5. Should new developments include the following shared facilities? (mark those you would like to see):</a:t>
            </a:r>
          </a:p>
        </p:txBody>
      </p:sp>
      <p:sp>
        <p:nvSpPr>
          <p:cNvPr id="3" name="Content Placeholder 2"/>
          <p:cNvSpPr>
            <a:spLocks noGrp="1"/>
          </p:cNvSpPr>
          <p:nvPr>
            <p:ph idx="1"/>
          </p:nvPr>
        </p:nvSpPr>
        <p:spPr/>
        <p:txBody>
          <a:bodyPr/>
          <a:lstStyle/>
          <a:p>
            <a:r>
              <a:t>Answered: 494    Skipped: 63</a:t>
            </a:r>
          </a:p>
        </p:txBody>
      </p:sp>
      <p:pic>
        <p:nvPicPr>
          <p:cNvPr id="4" name="Picture 3" descr="table332019372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6. Of the land which is allocated for building, should some be made available for individual self-builds?</a:t>
            </a:r>
          </a:p>
        </p:txBody>
      </p:sp>
      <p:sp>
        <p:nvSpPr>
          <p:cNvPr id="3" name="Content Placeholder 2"/>
          <p:cNvSpPr>
            <a:spLocks noGrp="1"/>
          </p:cNvSpPr>
          <p:nvPr>
            <p:ph idx="1"/>
          </p:nvPr>
        </p:nvSpPr>
        <p:spPr/>
        <p:txBody>
          <a:bodyPr/>
          <a:lstStyle/>
          <a:p>
            <a:r>
              <a:t>Answered: 531    Skipped: 26</a:t>
            </a:r>
          </a:p>
        </p:txBody>
      </p:sp>
      <p:pic>
        <p:nvPicPr>
          <p:cNvPr id="4" name="Picture 3" descr="chart33201937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6. Of the land which is allocated for building, should some be made available for individual self-builds?</a:t>
            </a:r>
          </a:p>
        </p:txBody>
      </p:sp>
      <p:sp>
        <p:nvSpPr>
          <p:cNvPr id="3" name="Content Placeholder 2"/>
          <p:cNvSpPr>
            <a:spLocks noGrp="1"/>
          </p:cNvSpPr>
          <p:nvPr>
            <p:ph idx="1"/>
          </p:nvPr>
        </p:nvSpPr>
        <p:spPr/>
        <p:txBody>
          <a:bodyPr/>
          <a:lstStyle/>
          <a:p>
            <a:r>
              <a:t>Answered: 531    Skipped: 26</a:t>
            </a:r>
          </a:p>
        </p:txBody>
      </p:sp>
      <p:pic>
        <p:nvPicPr>
          <p:cNvPr id="4" name="Picture 3" descr="table3320193730.png"/>
          <p:cNvPicPr>
            <a:picLocks noChangeAspect="1"/>
          </p:cNvPicPr>
          <p:nvPr/>
        </p:nvPicPr>
        <p:blipFill>
          <a:blip r:embed="rId2"/>
          <a:stretch>
            <a:fillRect/>
          </a:stretch>
        </p:blipFill>
        <p:spPr>
          <a:xfrm>
            <a:off x="1049658" y="1498491"/>
            <a:ext cx="5388428" cy="1052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7. Should infill (back garden) development be permitted?</a:t>
            </a:r>
          </a:p>
        </p:txBody>
      </p:sp>
      <p:sp>
        <p:nvSpPr>
          <p:cNvPr id="3" name="Content Placeholder 2"/>
          <p:cNvSpPr>
            <a:spLocks noGrp="1"/>
          </p:cNvSpPr>
          <p:nvPr>
            <p:ph idx="1"/>
          </p:nvPr>
        </p:nvSpPr>
        <p:spPr/>
        <p:txBody>
          <a:bodyPr/>
          <a:lstStyle/>
          <a:p>
            <a:r>
              <a:t>Answered: 532    Skipped: 25</a:t>
            </a:r>
          </a:p>
        </p:txBody>
      </p:sp>
      <p:pic>
        <p:nvPicPr>
          <p:cNvPr id="4" name="Picture 3" descr="chart332019374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7. Should infill (back garden) development be permitted?</a:t>
            </a:r>
          </a:p>
        </p:txBody>
      </p:sp>
      <p:sp>
        <p:nvSpPr>
          <p:cNvPr id="3" name="Content Placeholder 2"/>
          <p:cNvSpPr>
            <a:spLocks noGrp="1"/>
          </p:cNvSpPr>
          <p:nvPr>
            <p:ph idx="1"/>
          </p:nvPr>
        </p:nvSpPr>
        <p:spPr/>
        <p:txBody>
          <a:bodyPr/>
          <a:lstStyle/>
          <a:p>
            <a:r>
              <a:t>Answered: 532    Skipped: 25</a:t>
            </a:r>
          </a:p>
        </p:txBody>
      </p:sp>
      <p:pic>
        <p:nvPicPr>
          <p:cNvPr id="4" name="Picture 3" descr="table3320193740.png"/>
          <p:cNvPicPr>
            <a:picLocks noChangeAspect="1"/>
          </p:cNvPicPr>
          <p:nvPr/>
        </p:nvPicPr>
        <p:blipFill>
          <a:blip r:embed="rId2"/>
          <a:stretch>
            <a:fillRect/>
          </a:stretch>
        </p:blipFill>
        <p:spPr>
          <a:xfrm>
            <a:off x="1049658" y="1498491"/>
            <a:ext cx="5388428" cy="133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8. Should dwellings in new housing developments all look similar, or be of varied design?</a:t>
            </a:r>
          </a:p>
        </p:txBody>
      </p:sp>
      <p:sp>
        <p:nvSpPr>
          <p:cNvPr id="3" name="Content Placeholder 2"/>
          <p:cNvSpPr>
            <a:spLocks noGrp="1"/>
          </p:cNvSpPr>
          <p:nvPr>
            <p:ph idx="1"/>
          </p:nvPr>
        </p:nvSpPr>
        <p:spPr/>
        <p:txBody>
          <a:bodyPr/>
          <a:lstStyle/>
          <a:p>
            <a:r>
              <a:t>Answered: 539    Skipped: 18</a:t>
            </a:r>
          </a:p>
        </p:txBody>
      </p:sp>
      <p:pic>
        <p:nvPicPr>
          <p:cNvPr id="4" name="Picture 3" descr="chart332019375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8. Should dwellings in new housing developments all look similar, or be of varied design?</a:t>
            </a:r>
          </a:p>
        </p:txBody>
      </p:sp>
      <p:sp>
        <p:nvSpPr>
          <p:cNvPr id="3" name="Content Placeholder 2"/>
          <p:cNvSpPr>
            <a:spLocks noGrp="1"/>
          </p:cNvSpPr>
          <p:nvPr>
            <p:ph idx="1"/>
          </p:nvPr>
        </p:nvSpPr>
        <p:spPr/>
        <p:txBody>
          <a:bodyPr/>
          <a:lstStyle/>
          <a:p>
            <a:r>
              <a:t>Answered: 539    Skipped: 18</a:t>
            </a:r>
          </a:p>
        </p:txBody>
      </p:sp>
      <p:pic>
        <p:nvPicPr>
          <p:cNvPr id="4" name="Picture 3" descr="table3320193750.png"/>
          <p:cNvPicPr>
            <a:picLocks noChangeAspect="1"/>
          </p:cNvPicPr>
          <p:nvPr/>
        </p:nvPicPr>
        <p:blipFill>
          <a:blip r:embed="rId2"/>
          <a:stretch>
            <a:fillRect/>
          </a:stretch>
        </p:blipFill>
        <p:spPr>
          <a:xfrm>
            <a:off x="1049658" y="1498491"/>
            <a:ext cx="5388428" cy="10522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9. Would you agree that more information boards and signs for our heritage assets are required? (mark one box):</a:t>
            </a:r>
          </a:p>
        </p:txBody>
      </p:sp>
      <p:sp>
        <p:nvSpPr>
          <p:cNvPr id="3" name="Content Placeholder 2"/>
          <p:cNvSpPr>
            <a:spLocks noGrp="1"/>
          </p:cNvSpPr>
          <p:nvPr>
            <p:ph idx="1"/>
          </p:nvPr>
        </p:nvSpPr>
        <p:spPr/>
        <p:txBody>
          <a:bodyPr/>
          <a:lstStyle/>
          <a:p>
            <a:r>
              <a:t>Answered: 535    Skipped: 22</a:t>
            </a:r>
          </a:p>
        </p:txBody>
      </p:sp>
      <p:pic>
        <p:nvPicPr>
          <p:cNvPr id="4" name="Picture 3" descr="chart332019376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557</a:t>
            </a:r>
          </a:p>
        </p:txBody>
      </p:sp>
      <p:sp>
        <p:nvSpPr>
          <p:cNvPr id="4" name="Text Placeholder 3"/>
          <p:cNvSpPr>
            <a:spLocks noGrp="1"/>
          </p:cNvSpPr>
          <p:nvPr>
            <p:ph type="body" sz="quarter" idx="17"/>
          </p:nvPr>
        </p:nvSpPr>
        <p:spPr>
          <a:xfrm>
            <a:off x="204788" y="3166774"/>
            <a:ext cx="3859212" cy="280987"/>
          </a:xfrm>
        </p:spPr>
        <p:txBody>
          <a:bodyPr/>
          <a:lstStyle/>
          <a:p>
            <a:r>
              <a:rPr dirty="0"/>
              <a:t>Total Responses</a:t>
            </a:r>
          </a:p>
        </p:txBody>
      </p:sp>
      <p:sp>
        <p:nvSpPr>
          <p:cNvPr id="5" name="Text Placeholder 4"/>
          <p:cNvSpPr>
            <a:spLocks noGrp="1"/>
          </p:cNvSpPr>
          <p:nvPr>
            <p:ph type="body" sz="quarter" idx="18"/>
          </p:nvPr>
        </p:nvSpPr>
        <p:spPr/>
        <p:txBody>
          <a:bodyPr/>
          <a:lstStyle/>
          <a:p>
            <a:r>
              <a:t>Complete Responses: 547</a:t>
            </a:r>
          </a:p>
        </p:txBody>
      </p:sp>
      <p:sp>
        <p:nvSpPr>
          <p:cNvPr id="6" name="Espace réservé du texte 5"/>
          <p:cNvSpPr>
            <a:spLocks noGrp="1"/>
          </p:cNvSpPr>
          <p:nvPr>
            <p:ph type="body" sz="quarter" idx="13"/>
          </p:nvPr>
        </p:nvSpPr>
        <p:spPr/>
        <p:txBody>
          <a:bodyPr/>
          <a:lstStyle/>
          <a:p>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9. Would you agree that more information boards and signs for our heritage assets are required? (mark one box):</a:t>
            </a:r>
          </a:p>
        </p:txBody>
      </p:sp>
      <p:sp>
        <p:nvSpPr>
          <p:cNvPr id="3" name="Content Placeholder 2"/>
          <p:cNvSpPr>
            <a:spLocks noGrp="1"/>
          </p:cNvSpPr>
          <p:nvPr>
            <p:ph idx="1"/>
          </p:nvPr>
        </p:nvSpPr>
        <p:spPr/>
        <p:txBody>
          <a:bodyPr/>
          <a:lstStyle/>
          <a:p>
            <a:r>
              <a:t>Answered: 535    Skipped: 22</a:t>
            </a:r>
          </a:p>
        </p:txBody>
      </p:sp>
      <p:pic>
        <p:nvPicPr>
          <p:cNvPr id="4" name="Picture 3" descr="table332019376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10. Should a special effort be made to preserve the World War II </a:t>
            </a:r>
            <a:r>
              <a:rPr dirty="0" err="1"/>
              <a:t>defence</a:t>
            </a:r>
            <a:r>
              <a:rPr dirty="0"/>
              <a:t> sites on the </a:t>
            </a:r>
            <a:r>
              <a:rPr dirty="0" err="1"/>
              <a:t>Kennet</a:t>
            </a:r>
            <a:r>
              <a:rPr dirty="0"/>
              <a:t> &amp; Avon canal? (mark one box)</a:t>
            </a:r>
          </a:p>
        </p:txBody>
      </p:sp>
      <p:sp>
        <p:nvSpPr>
          <p:cNvPr id="3" name="Content Placeholder 2"/>
          <p:cNvSpPr>
            <a:spLocks noGrp="1"/>
          </p:cNvSpPr>
          <p:nvPr>
            <p:ph idx="1"/>
          </p:nvPr>
        </p:nvSpPr>
        <p:spPr/>
        <p:txBody>
          <a:bodyPr/>
          <a:lstStyle/>
          <a:p>
            <a:r>
              <a:t>Answered: 538    Skipped: 19</a:t>
            </a:r>
          </a:p>
        </p:txBody>
      </p:sp>
      <p:pic>
        <p:nvPicPr>
          <p:cNvPr id="4" name="Picture 3" descr="chart332019377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10. Should a special effort be made to preserve the World War II </a:t>
            </a:r>
            <a:r>
              <a:rPr dirty="0" err="1"/>
              <a:t>defence</a:t>
            </a:r>
            <a:r>
              <a:rPr dirty="0"/>
              <a:t> sites on the </a:t>
            </a:r>
            <a:r>
              <a:rPr dirty="0" err="1"/>
              <a:t>Kennet</a:t>
            </a:r>
            <a:r>
              <a:rPr dirty="0"/>
              <a:t> &amp; Avon canal? (mark one box)</a:t>
            </a:r>
          </a:p>
        </p:txBody>
      </p:sp>
      <p:sp>
        <p:nvSpPr>
          <p:cNvPr id="3" name="Content Placeholder 2"/>
          <p:cNvSpPr>
            <a:spLocks noGrp="1"/>
          </p:cNvSpPr>
          <p:nvPr>
            <p:ph idx="1"/>
          </p:nvPr>
        </p:nvSpPr>
        <p:spPr/>
        <p:txBody>
          <a:bodyPr/>
          <a:lstStyle/>
          <a:p>
            <a:r>
              <a:t>Answered: 538    Skipped: 19</a:t>
            </a:r>
          </a:p>
        </p:txBody>
      </p:sp>
      <p:pic>
        <p:nvPicPr>
          <p:cNvPr id="4" name="Picture 3" descr="table332019377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12. In planning terms Green Spaces </a:t>
            </a:r>
            <a:r>
              <a:rPr dirty="0" err="1"/>
              <a:t>eg.</a:t>
            </a:r>
            <a:r>
              <a:rPr dirty="0"/>
              <a:t> allotments, recreation grounds or parks are within, or close to the community they serve. Is it important to retain existing green spaces in the parish?</a:t>
            </a:r>
          </a:p>
        </p:txBody>
      </p:sp>
      <p:sp>
        <p:nvSpPr>
          <p:cNvPr id="3" name="Content Placeholder 2"/>
          <p:cNvSpPr>
            <a:spLocks noGrp="1"/>
          </p:cNvSpPr>
          <p:nvPr>
            <p:ph idx="1"/>
          </p:nvPr>
        </p:nvSpPr>
        <p:spPr/>
        <p:txBody>
          <a:bodyPr/>
          <a:lstStyle/>
          <a:p>
            <a:r>
              <a:t>Answered: 538    Skipped: 19</a:t>
            </a:r>
          </a:p>
        </p:txBody>
      </p:sp>
      <p:pic>
        <p:nvPicPr>
          <p:cNvPr id="4" name="Picture 3" descr="chart33201937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12. In planning terms Green Spaces </a:t>
            </a:r>
            <a:r>
              <a:rPr dirty="0" err="1"/>
              <a:t>eg.</a:t>
            </a:r>
            <a:r>
              <a:rPr dirty="0"/>
              <a:t> allotments, recreation grounds or parks are within, or close to the community they serve. Is it important to retain existing green spaces in the parish?</a:t>
            </a:r>
          </a:p>
        </p:txBody>
      </p:sp>
      <p:sp>
        <p:nvSpPr>
          <p:cNvPr id="3" name="Content Placeholder 2"/>
          <p:cNvSpPr>
            <a:spLocks noGrp="1"/>
          </p:cNvSpPr>
          <p:nvPr>
            <p:ph idx="1"/>
          </p:nvPr>
        </p:nvSpPr>
        <p:spPr/>
        <p:txBody>
          <a:bodyPr/>
          <a:lstStyle/>
          <a:p>
            <a:r>
              <a:t>Answered: 538    Skipped: 19</a:t>
            </a:r>
          </a:p>
        </p:txBody>
      </p:sp>
      <p:pic>
        <p:nvPicPr>
          <p:cNvPr id="4" name="Picture 3" descr="table3320193790.png"/>
          <p:cNvPicPr>
            <a:picLocks noChangeAspect="1"/>
          </p:cNvPicPr>
          <p:nvPr/>
        </p:nvPicPr>
        <p:blipFill>
          <a:blip r:embed="rId2"/>
          <a:stretch>
            <a:fillRect/>
          </a:stretch>
        </p:blipFill>
        <p:spPr>
          <a:xfrm>
            <a:off x="1049658" y="1498491"/>
            <a:ext cx="5388428" cy="10522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13. Would you like to see green space in any new developments?:</a:t>
            </a:r>
          </a:p>
        </p:txBody>
      </p:sp>
      <p:sp>
        <p:nvSpPr>
          <p:cNvPr id="3" name="Content Placeholder 2"/>
          <p:cNvSpPr>
            <a:spLocks noGrp="1"/>
          </p:cNvSpPr>
          <p:nvPr>
            <p:ph idx="1"/>
          </p:nvPr>
        </p:nvSpPr>
        <p:spPr/>
        <p:txBody>
          <a:bodyPr/>
          <a:lstStyle/>
          <a:p>
            <a:r>
              <a:t>Answered: 536    Skipped: 21</a:t>
            </a:r>
          </a:p>
        </p:txBody>
      </p:sp>
      <p:pic>
        <p:nvPicPr>
          <p:cNvPr id="4" name="Picture 3" descr="chart332019380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13. Would you like to see green space in any new developments?:</a:t>
            </a:r>
          </a:p>
        </p:txBody>
      </p:sp>
      <p:sp>
        <p:nvSpPr>
          <p:cNvPr id="3" name="Content Placeholder 2"/>
          <p:cNvSpPr>
            <a:spLocks noGrp="1"/>
          </p:cNvSpPr>
          <p:nvPr>
            <p:ph idx="1"/>
          </p:nvPr>
        </p:nvSpPr>
        <p:spPr/>
        <p:txBody>
          <a:bodyPr/>
          <a:lstStyle/>
          <a:p>
            <a:r>
              <a:t>Answered: 536    Skipped: 21</a:t>
            </a:r>
          </a:p>
        </p:txBody>
      </p:sp>
      <p:pic>
        <p:nvPicPr>
          <p:cNvPr id="4" name="Picture 3" descr="table3320193800.png"/>
          <p:cNvPicPr>
            <a:picLocks noChangeAspect="1"/>
          </p:cNvPicPr>
          <p:nvPr/>
        </p:nvPicPr>
        <p:blipFill>
          <a:blip r:embed="rId2"/>
          <a:stretch>
            <a:fillRect/>
          </a:stretch>
        </p:blipFill>
        <p:spPr>
          <a:xfrm>
            <a:off x="1049658" y="1498491"/>
            <a:ext cx="5388428" cy="10522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14. Should all new properties should have front gardens? (mark one box)</a:t>
            </a:r>
          </a:p>
        </p:txBody>
      </p:sp>
      <p:sp>
        <p:nvSpPr>
          <p:cNvPr id="3" name="Content Placeholder 2"/>
          <p:cNvSpPr>
            <a:spLocks noGrp="1"/>
          </p:cNvSpPr>
          <p:nvPr>
            <p:ph idx="1"/>
          </p:nvPr>
        </p:nvSpPr>
        <p:spPr/>
        <p:txBody>
          <a:bodyPr/>
          <a:lstStyle/>
          <a:p>
            <a:r>
              <a:t>Answered: 535    Skipped: 22</a:t>
            </a:r>
          </a:p>
        </p:txBody>
      </p:sp>
      <p:pic>
        <p:nvPicPr>
          <p:cNvPr id="4" name="Picture 3" descr="chart332019381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14. Should all new properties should have front gardens? (mark one box)</a:t>
            </a:r>
          </a:p>
        </p:txBody>
      </p:sp>
      <p:sp>
        <p:nvSpPr>
          <p:cNvPr id="3" name="Content Placeholder 2"/>
          <p:cNvSpPr>
            <a:spLocks noGrp="1"/>
          </p:cNvSpPr>
          <p:nvPr>
            <p:ph idx="1"/>
          </p:nvPr>
        </p:nvSpPr>
        <p:spPr/>
        <p:txBody>
          <a:bodyPr/>
          <a:lstStyle/>
          <a:p>
            <a:r>
              <a:t>Answered: 535    Skipped: 22</a:t>
            </a:r>
          </a:p>
        </p:txBody>
      </p:sp>
      <p:pic>
        <p:nvPicPr>
          <p:cNvPr id="4" name="Picture 3" descr="table332019381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15. How important are the following facilities to you in public spaces? (mark boxes):</a:t>
            </a:r>
          </a:p>
        </p:txBody>
      </p:sp>
      <p:sp>
        <p:nvSpPr>
          <p:cNvPr id="3" name="Content Placeholder 2"/>
          <p:cNvSpPr>
            <a:spLocks noGrp="1"/>
          </p:cNvSpPr>
          <p:nvPr>
            <p:ph idx="1"/>
          </p:nvPr>
        </p:nvSpPr>
        <p:spPr/>
        <p:txBody>
          <a:bodyPr/>
          <a:lstStyle/>
          <a:p>
            <a:r>
              <a:t>Answered: 534    Skipped: 23</a:t>
            </a:r>
          </a:p>
        </p:txBody>
      </p:sp>
      <p:pic>
        <p:nvPicPr>
          <p:cNvPr id="4" name="Picture 3" descr="chart3320193820.png"/>
          <p:cNvPicPr>
            <a:picLocks noChangeAspect="1"/>
          </p:cNvPicPr>
          <p:nvPr/>
        </p:nvPicPr>
        <p:blipFill>
          <a:blip r:embed="rId2"/>
          <a:stretch>
            <a:fillRect/>
          </a:stretch>
        </p:blipFill>
        <p:spPr>
          <a:xfrm>
            <a:off x="1049658" y="1498491"/>
            <a:ext cx="5388428" cy="103867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 West Berkshire Council’s Local Plan Review to 2036 will determine the number of new houses to be built in our parish, but the NDP will have considerable influence over location and character of any new development. Burghfield will need to provide a prescribed increased number of dwellings. Do you feel there is a shortage of certain types of housing? (mark one or more):</a:t>
            </a:r>
          </a:p>
        </p:txBody>
      </p:sp>
      <p:sp>
        <p:nvSpPr>
          <p:cNvPr id="3" name="Content Placeholder 2"/>
          <p:cNvSpPr>
            <a:spLocks noGrp="1"/>
          </p:cNvSpPr>
          <p:nvPr>
            <p:ph idx="1"/>
          </p:nvPr>
        </p:nvSpPr>
        <p:spPr/>
        <p:txBody>
          <a:bodyPr/>
          <a:lstStyle/>
          <a:p>
            <a:r>
              <a:t>Answered: 526    Skipped: 31</a:t>
            </a:r>
          </a:p>
        </p:txBody>
      </p:sp>
      <p:pic>
        <p:nvPicPr>
          <p:cNvPr id="4" name="Picture 3" descr="chart3320193680.png"/>
          <p:cNvPicPr>
            <a:picLocks noChangeAspect="1"/>
          </p:cNvPicPr>
          <p:nvPr/>
        </p:nvPicPr>
        <p:blipFill>
          <a:blip r:embed="rId2"/>
          <a:stretch>
            <a:fillRect/>
          </a:stretch>
        </p:blipFill>
        <p:spPr>
          <a:xfrm>
            <a:off x="1049658" y="1498491"/>
            <a:ext cx="5388428" cy="1537607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15. How important are the following facilities to you in public spaces? (mark boxes):</a:t>
            </a:r>
          </a:p>
        </p:txBody>
      </p:sp>
      <p:sp>
        <p:nvSpPr>
          <p:cNvPr id="3" name="Content Placeholder 2"/>
          <p:cNvSpPr>
            <a:spLocks noGrp="1"/>
          </p:cNvSpPr>
          <p:nvPr>
            <p:ph idx="1"/>
          </p:nvPr>
        </p:nvSpPr>
        <p:spPr/>
        <p:txBody>
          <a:bodyPr/>
          <a:lstStyle/>
          <a:p>
            <a:r>
              <a:t>Answered: 534    Skipped: 23</a:t>
            </a:r>
          </a:p>
        </p:txBody>
      </p:sp>
      <p:pic>
        <p:nvPicPr>
          <p:cNvPr id="4" name="Picture 3" descr="table3320193820.png"/>
          <p:cNvPicPr>
            <a:picLocks noChangeAspect="1"/>
          </p:cNvPicPr>
          <p:nvPr/>
        </p:nvPicPr>
        <p:blipFill>
          <a:blip r:embed="rId2"/>
          <a:stretch>
            <a:fillRect/>
          </a:stretch>
        </p:blipFill>
        <p:spPr>
          <a:xfrm>
            <a:off x="1049658" y="1498491"/>
            <a:ext cx="5388428" cy="313871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16. Do you think that new public spaces should be lit at night? (mark one box):</a:t>
            </a:r>
          </a:p>
        </p:txBody>
      </p:sp>
      <p:sp>
        <p:nvSpPr>
          <p:cNvPr id="3" name="Content Placeholder 2"/>
          <p:cNvSpPr>
            <a:spLocks noGrp="1"/>
          </p:cNvSpPr>
          <p:nvPr>
            <p:ph idx="1"/>
          </p:nvPr>
        </p:nvSpPr>
        <p:spPr/>
        <p:txBody>
          <a:bodyPr/>
          <a:lstStyle/>
          <a:p>
            <a:r>
              <a:t>Answered: 529    Skipped: 28</a:t>
            </a:r>
          </a:p>
        </p:txBody>
      </p:sp>
      <p:pic>
        <p:nvPicPr>
          <p:cNvPr id="4" name="Picture 3" descr="chart332019383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16. Do you think that new public spaces should be lit at night? (mark one box):</a:t>
            </a:r>
          </a:p>
        </p:txBody>
      </p:sp>
      <p:sp>
        <p:nvSpPr>
          <p:cNvPr id="3" name="Content Placeholder 2"/>
          <p:cNvSpPr>
            <a:spLocks noGrp="1"/>
          </p:cNvSpPr>
          <p:nvPr>
            <p:ph idx="1"/>
          </p:nvPr>
        </p:nvSpPr>
        <p:spPr/>
        <p:txBody>
          <a:bodyPr/>
          <a:lstStyle/>
          <a:p>
            <a:r>
              <a:t>Answered: 529    Skipped: 28</a:t>
            </a:r>
          </a:p>
        </p:txBody>
      </p:sp>
      <p:pic>
        <p:nvPicPr>
          <p:cNvPr id="4" name="Picture 3" descr="table3320193830.png"/>
          <p:cNvPicPr>
            <a:picLocks noChangeAspect="1"/>
          </p:cNvPicPr>
          <p:nvPr/>
        </p:nvPicPr>
        <p:blipFill>
          <a:blip r:embed="rId2"/>
          <a:stretch>
            <a:fillRect/>
          </a:stretch>
        </p:blipFill>
        <p:spPr>
          <a:xfrm>
            <a:off x="1049658" y="1498491"/>
            <a:ext cx="5388428" cy="10522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17. Do you use the parish footpaths, bridle paths and byways? (mark boxes):</a:t>
            </a:r>
          </a:p>
        </p:txBody>
      </p:sp>
      <p:sp>
        <p:nvSpPr>
          <p:cNvPr id="3" name="Content Placeholder 2"/>
          <p:cNvSpPr>
            <a:spLocks noGrp="1"/>
          </p:cNvSpPr>
          <p:nvPr>
            <p:ph idx="1"/>
          </p:nvPr>
        </p:nvSpPr>
        <p:spPr/>
        <p:txBody>
          <a:bodyPr/>
          <a:lstStyle/>
          <a:p>
            <a:r>
              <a:t>Answered: 539    Skipped: 18</a:t>
            </a:r>
          </a:p>
        </p:txBody>
      </p:sp>
      <p:pic>
        <p:nvPicPr>
          <p:cNvPr id="4" name="Picture 3" descr="chart3320193840.png"/>
          <p:cNvPicPr>
            <a:picLocks noChangeAspect="1"/>
          </p:cNvPicPr>
          <p:nvPr/>
        </p:nvPicPr>
        <p:blipFill>
          <a:blip r:embed="rId2"/>
          <a:stretch>
            <a:fillRect/>
          </a:stretch>
        </p:blipFill>
        <p:spPr>
          <a:xfrm>
            <a:off x="1049658" y="1498491"/>
            <a:ext cx="5388428" cy="630464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17. Do you use the parish footpaths, bridle paths and byways? (mark boxes):</a:t>
            </a:r>
          </a:p>
        </p:txBody>
      </p:sp>
      <p:sp>
        <p:nvSpPr>
          <p:cNvPr id="3" name="Content Placeholder 2"/>
          <p:cNvSpPr>
            <a:spLocks noGrp="1"/>
          </p:cNvSpPr>
          <p:nvPr>
            <p:ph idx="1"/>
          </p:nvPr>
        </p:nvSpPr>
        <p:spPr/>
        <p:txBody>
          <a:bodyPr/>
          <a:lstStyle/>
          <a:p>
            <a:r>
              <a:t>Answered: 539    Skipped: 18</a:t>
            </a:r>
          </a:p>
        </p:txBody>
      </p:sp>
      <p:pic>
        <p:nvPicPr>
          <p:cNvPr id="4" name="Picture 3" descr="table3320193840.png"/>
          <p:cNvPicPr>
            <a:picLocks noChangeAspect="1"/>
          </p:cNvPicPr>
          <p:nvPr/>
        </p:nvPicPr>
        <p:blipFill>
          <a:blip r:embed="rId2"/>
          <a:stretch>
            <a:fillRect/>
          </a:stretch>
        </p:blipFill>
        <p:spPr>
          <a:xfrm>
            <a:off x="1049658" y="1498491"/>
            <a:ext cx="5388428" cy="181428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20. We should protect the extensive area of lake and wetland habitats in the northern part of the Parish for the benefit of the diverse wildlife (mark one box):</a:t>
            </a:r>
          </a:p>
        </p:txBody>
      </p:sp>
      <p:sp>
        <p:nvSpPr>
          <p:cNvPr id="3" name="Content Placeholder 2"/>
          <p:cNvSpPr>
            <a:spLocks noGrp="1"/>
          </p:cNvSpPr>
          <p:nvPr>
            <p:ph idx="1"/>
          </p:nvPr>
        </p:nvSpPr>
        <p:spPr/>
        <p:txBody>
          <a:bodyPr/>
          <a:lstStyle/>
          <a:p>
            <a:r>
              <a:t>Answered: 537    Skipped: 20</a:t>
            </a:r>
          </a:p>
        </p:txBody>
      </p:sp>
      <p:pic>
        <p:nvPicPr>
          <p:cNvPr id="4" name="Picture 3" descr="chart332019387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20. We should protect the extensive area of lake and wetland habitats in the northern part of the Parish for the benefit of the diverse wildlife (mark one box):</a:t>
            </a:r>
          </a:p>
        </p:txBody>
      </p:sp>
      <p:sp>
        <p:nvSpPr>
          <p:cNvPr id="3" name="Content Placeholder 2"/>
          <p:cNvSpPr>
            <a:spLocks noGrp="1"/>
          </p:cNvSpPr>
          <p:nvPr>
            <p:ph idx="1"/>
          </p:nvPr>
        </p:nvSpPr>
        <p:spPr/>
        <p:txBody>
          <a:bodyPr/>
          <a:lstStyle/>
          <a:p>
            <a:r>
              <a:t>Answered: 537    Skipped: 20</a:t>
            </a:r>
          </a:p>
        </p:txBody>
      </p:sp>
      <p:pic>
        <p:nvPicPr>
          <p:cNvPr id="4" name="Picture 3" descr="table332019387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21. Which type of property boundary marker would you prefer? (mark one box):</a:t>
            </a:r>
          </a:p>
        </p:txBody>
      </p:sp>
      <p:sp>
        <p:nvSpPr>
          <p:cNvPr id="3" name="Content Placeholder 2"/>
          <p:cNvSpPr>
            <a:spLocks noGrp="1"/>
          </p:cNvSpPr>
          <p:nvPr>
            <p:ph idx="1"/>
          </p:nvPr>
        </p:nvSpPr>
        <p:spPr/>
        <p:txBody>
          <a:bodyPr/>
          <a:lstStyle/>
          <a:p>
            <a:r>
              <a:t>Answered: 540    Skipped: 17</a:t>
            </a:r>
          </a:p>
        </p:txBody>
      </p:sp>
      <p:pic>
        <p:nvPicPr>
          <p:cNvPr id="4" name="Picture 3" descr="table3320193880.png"/>
          <p:cNvPicPr>
            <a:picLocks noChangeAspect="1"/>
          </p:cNvPicPr>
          <p:nvPr/>
        </p:nvPicPr>
        <p:blipFill>
          <a:blip r:embed="rId2"/>
          <a:stretch>
            <a:fillRect/>
          </a:stretch>
        </p:blipFill>
        <p:spPr>
          <a:xfrm>
            <a:off x="1049658" y="1498491"/>
            <a:ext cx="5388428" cy="259442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22. In new developments would you like grass verges between the pavement and the road? (mark one box):</a:t>
            </a:r>
          </a:p>
        </p:txBody>
      </p:sp>
      <p:sp>
        <p:nvSpPr>
          <p:cNvPr id="3" name="Content Placeholder 2"/>
          <p:cNvSpPr>
            <a:spLocks noGrp="1"/>
          </p:cNvSpPr>
          <p:nvPr>
            <p:ph idx="1"/>
          </p:nvPr>
        </p:nvSpPr>
        <p:spPr/>
        <p:txBody>
          <a:bodyPr/>
          <a:lstStyle/>
          <a:p>
            <a:r>
              <a:t>Answered: 536    Skipped: 21</a:t>
            </a:r>
          </a:p>
        </p:txBody>
      </p:sp>
      <p:pic>
        <p:nvPicPr>
          <p:cNvPr id="4" name="Picture 3" descr="chart33201938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22. In new developments would you like grass verges between the pavement and the road? (mark one box):</a:t>
            </a:r>
          </a:p>
        </p:txBody>
      </p:sp>
      <p:sp>
        <p:nvSpPr>
          <p:cNvPr id="3" name="Content Placeholder 2"/>
          <p:cNvSpPr>
            <a:spLocks noGrp="1"/>
          </p:cNvSpPr>
          <p:nvPr>
            <p:ph idx="1"/>
          </p:nvPr>
        </p:nvSpPr>
        <p:spPr/>
        <p:txBody>
          <a:bodyPr/>
          <a:lstStyle/>
          <a:p>
            <a:r>
              <a:t>Answered: 536    Skipped: 21</a:t>
            </a:r>
          </a:p>
        </p:txBody>
      </p:sp>
      <p:pic>
        <p:nvPicPr>
          <p:cNvPr id="4" name="Picture 3" descr="table3320193890.png"/>
          <p:cNvPicPr>
            <a:picLocks noChangeAspect="1"/>
          </p:cNvPicPr>
          <p:nvPr/>
        </p:nvPicPr>
        <p:blipFill>
          <a:blip r:embed="rId2"/>
          <a:stretch>
            <a:fillRect/>
          </a:stretch>
        </p:blipFill>
        <p:spPr>
          <a:xfrm>
            <a:off x="1049658" y="1498491"/>
            <a:ext cx="5388428" cy="10522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1. West Berkshire Council’s Local Plan Review to 2036 will determine the number of new houses to be built in our parish, but the NDP will have considerable influence over location and character of any new development. Burghfield will need to provide a prescribed increased number of dwellings. Do you feel there is a shortage of certain types of housing? (mark one or more):</a:t>
            </a:r>
          </a:p>
        </p:txBody>
      </p:sp>
      <p:sp>
        <p:nvSpPr>
          <p:cNvPr id="3" name="Content Placeholder 2"/>
          <p:cNvSpPr>
            <a:spLocks noGrp="1"/>
          </p:cNvSpPr>
          <p:nvPr>
            <p:ph idx="1"/>
          </p:nvPr>
        </p:nvSpPr>
        <p:spPr/>
        <p:txBody>
          <a:bodyPr/>
          <a:lstStyle/>
          <a:p>
            <a:r>
              <a:t>Answered: 526    Skipped: 31</a:t>
            </a:r>
          </a:p>
        </p:txBody>
      </p:sp>
      <p:pic>
        <p:nvPicPr>
          <p:cNvPr id="4" name="Picture 3" descr="table3320193680.png"/>
          <p:cNvPicPr>
            <a:picLocks noChangeAspect="1"/>
          </p:cNvPicPr>
          <p:nvPr/>
        </p:nvPicPr>
        <p:blipFill>
          <a:blip r:embed="rId2"/>
          <a:stretch>
            <a:fillRect/>
          </a:stretch>
        </p:blipFill>
        <p:spPr>
          <a:xfrm>
            <a:off x="1049658" y="1498491"/>
            <a:ext cx="5388428" cy="381907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23. Should new developments focus more on (mark one box):</a:t>
            </a:r>
          </a:p>
        </p:txBody>
      </p:sp>
      <p:sp>
        <p:nvSpPr>
          <p:cNvPr id="3" name="Content Placeholder 2"/>
          <p:cNvSpPr>
            <a:spLocks noGrp="1"/>
          </p:cNvSpPr>
          <p:nvPr>
            <p:ph idx="1"/>
          </p:nvPr>
        </p:nvSpPr>
        <p:spPr/>
        <p:txBody>
          <a:bodyPr/>
          <a:lstStyle/>
          <a:p>
            <a:r>
              <a:t>Answered: 530    Skipped: 27</a:t>
            </a:r>
          </a:p>
        </p:txBody>
      </p:sp>
      <p:pic>
        <p:nvPicPr>
          <p:cNvPr id="4" name="Picture 3" descr="chart3320193900.png"/>
          <p:cNvPicPr>
            <a:picLocks noChangeAspect="1"/>
          </p:cNvPicPr>
          <p:nvPr/>
        </p:nvPicPr>
        <p:blipFill>
          <a:blip r:embed="rId2"/>
          <a:stretch>
            <a:fillRect/>
          </a:stretch>
        </p:blipFill>
        <p:spPr>
          <a:xfrm>
            <a:off x="1049658" y="1498491"/>
            <a:ext cx="5388428" cy="303892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23. Should new developments focus more on (mark one box):</a:t>
            </a:r>
          </a:p>
        </p:txBody>
      </p:sp>
      <p:sp>
        <p:nvSpPr>
          <p:cNvPr id="3" name="Content Placeholder 2"/>
          <p:cNvSpPr>
            <a:spLocks noGrp="1"/>
          </p:cNvSpPr>
          <p:nvPr>
            <p:ph idx="1"/>
          </p:nvPr>
        </p:nvSpPr>
        <p:spPr/>
        <p:txBody>
          <a:bodyPr/>
          <a:lstStyle/>
          <a:p>
            <a:r>
              <a:t>Answered: 530    Skipped: 27</a:t>
            </a:r>
          </a:p>
        </p:txBody>
      </p:sp>
      <p:pic>
        <p:nvPicPr>
          <p:cNvPr id="4" name="Picture 3" descr="table3320193900.png"/>
          <p:cNvPicPr>
            <a:picLocks noChangeAspect="1"/>
          </p:cNvPicPr>
          <p:nvPr/>
        </p:nvPicPr>
        <p:blipFill>
          <a:blip r:embed="rId2"/>
          <a:stretch>
            <a:fillRect/>
          </a:stretch>
        </p:blipFill>
        <p:spPr>
          <a:xfrm>
            <a:off x="1049658" y="1498491"/>
            <a:ext cx="5388428" cy="142421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24. New developments should have restrictions to control boundary (fence/wall) height (mark one box):</a:t>
            </a:r>
          </a:p>
        </p:txBody>
      </p:sp>
      <p:sp>
        <p:nvSpPr>
          <p:cNvPr id="3" name="Content Placeholder 2"/>
          <p:cNvSpPr>
            <a:spLocks noGrp="1"/>
          </p:cNvSpPr>
          <p:nvPr>
            <p:ph idx="1"/>
          </p:nvPr>
        </p:nvSpPr>
        <p:spPr/>
        <p:txBody>
          <a:bodyPr/>
          <a:lstStyle/>
          <a:p>
            <a:r>
              <a:t>Answered: 540    Skipped: 17</a:t>
            </a:r>
          </a:p>
        </p:txBody>
      </p:sp>
      <p:pic>
        <p:nvPicPr>
          <p:cNvPr id="4" name="Picture 3" descr="chart332019391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24. New developments should have restrictions to control boundary (fence/wall) height (mark one box):</a:t>
            </a:r>
          </a:p>
        </p:txBody>
      </p:sp>
      <p:sp>
        <p:nvSpPr>
          <p:cNvPr id="3" name="Content Placeholder 2"/>
          <p:cNvSpPr>
            <a:spLocks noGrp="1"/>
          </p:cNvSpPr>
          <p:nvPr>
            <p:ph idx="1"/>
          </p:nvPr>
        </p:nvSpPr>
        <p:spPr/>
        <p:txBody>
          <a:bodyPr/>
          <a:lstStyle/>
          <a:p>
            <a:r>
              <a:t>Answered: 540    Skipped: 17</a:t>
            </a:r>
          </a:p>
        </p:txBody>
      </p:sp>
      <p:pic>
        <p:nvPicPr>
          <p:cNvPr id="4" name="Picture 3" descr="table332019391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a:t>
            </a:r>
            <a:r>
              <a:rPr lang="en-GB" dirty="0"/>
              <a:t>5</a:t>
            </a:r>
            <a:r>
              <a:rPr dirty="0"/>
              <a:t>. What do you think of the current provision of these facilities and which are your priorities for future </a:t>
            </a:r>
            <a:r>
              <a:rPr dirty="0" err="1"/>
              <a:t>developments?If</a:t>
            </a:r>
            <a:r>
              <a:rPr dirty="0"/>
              <a:t> you have comments about location of these facilities, please add comments to the end of the questionnaire.</a:t>
            </a:r>
          </a:p>
        </p:txBody>
      </p:sp>
      <p:sp>
        <p:nvSpPr>
          <p:cNvPr id="3" name="Content Placeholder 2"/>
          <p:cNvSpPr>
            <a:spLocks noGrp="1"/>
          </p:cNvSpPr>
          <p:nvPr>
            <p:ph idx="1"/>
          </p:nvPr>
        </p:nvSpPr>
        <p:spPr/>
        <p:txBody>
          <a:bodyPr/>
          <a:lstStyle/>
          <a:p>
            <a:r>
              <a:t>Answered: 538    Skipped: 19</a:t>
            </a:r>
          </a:p>
        </p:txBody>
      </p:sp>
      <p:pic>
        <p:nvPicPr>
          <p:cNvPr id="4" name="Picture 3" descr="chart3320193940.png"/>
          <p:cNvPicPr>
            <a:picLocks noChangeAspect="1"/>
          </p:cNvPicPr>
          <p:nvPr/>
        </p:nvPicPr>
        <p:blipFill>
          <a:blip r:embed="rId2"/>
          <a:stretch>
            <a:fillRect/>
          </a:stretch>
        </p:blipFill>
        <p:spPr>
          <a:xfrm>
            <a:off x="1049658" y="1498491"/>
            <a:ext cx="5388428" cy="40367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a:t>
            </a:r>
            <a:r>
              <a:rPr lang="en-GB" dirty="0"/>
              <a:t>5</a:t>
            </a:r>
            <a:r>
              <a:rPr dirty="0"/>
              <a:t>. What do you think of the current provision of these facilities and which are your priorities for future </a:t>
            </a:r>
            <a:r>
              <a:rPr dirty="0" err="1"/>
              <a:t>developments?If</a:t>
            </a:r>
            <a:r>
              <a:rPr dirty="0"/>
              <a:t> you have comments about location of these facilities, please add comments to the end of the questionnaire.</a:t>
            </a:r>
          </a:p>
        </p:txBody>
      </p:sp>
      <p:sp>
        <p:nvSpPr>
          <p:cNvPr id="3" name="Content Placeholder 2"/>
          <p:cNvSpPr>
            <a:spLocks noGrp="1"/>
          </p:cNvSpPr>
          <p:nvPr>
            <p:ph idx="1"/>
          </p:nvPr>
        </p:nvSpPr>
        <p:spPr/>
        <p:txBody>
          <a:bodyPr/>
          <a:lstStyle/>
          <a:p>
            <a:r>
              <a:t>Answered: 538    Skipped: 19</a:t>
            </a:r>
          </a:p>
        </p:txBody>
      </p:sp>
      <p:pic>
        <p:nvPicPr>
          <p:cNvPr id="4" name="Picture 3" descr="chart3320193941.png"/>
          <p:cNvPicPr>
            <a:picLocks noChangeAspect="1"/>
          </p:cNvPicPr>
          <p:nvPr/>
        </p:nvPicPr>
        <p:blipFill>
          <a:blip r:embed="rId2"/>
          <a:stretch>
            <a:fillRect/>
          </a:stretch>
        </p:blipFill>
        <p:spPr>
          <a:xfrm>
            <a:off x="1049658" y="1498491"/>
            <a:ext cx="5388428" cy="439964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a:t>
            </a:r>
            <a:r>
              <a:rPr lang="en-GB" dirty="0"/>
              <a:t>5</a:t>
            </a:r>
            <a:r>
              <a:rPr dirty="0"/>
              <a:t>. What do you think of the current provision of these facilities and which are your priorities for future </a:t>
            </a:r>
            <a:r>
              <a:rPr dirty="0" err="1"/>
              <a:t>developments?If</a:t>
            </a:r>
            <a:r>
              <a:rPr dirty="0"/>
              <a:t> you have comments about location of these facilities, please add comments to the end of the questionnaire.</a:t>
            </a:r>
          </a:p>
        </p:txBody>
      </p:sp>
      <p:sp>
        <p:nvSpPr>
          <p:cNvPr id="3" name="Content Placeholder 2"/>
          <p:cNvSpPr>
            <a:spLocks noGrp="1"/>
          </p:cNvSpPr>
          <p:nvPr>
            <p:ph idx="1"/>
          </p:nvPr>
        </p:nvSpPr>
        <p:spPr/>
        <p:txBody>
          <a:bodyPr/>
          <a:lstStyle/>
          <a:p>
            <a:r>
              <a:t>Answered: 538    Skipped: 19</a:t>
            </a:r>
          </a:p>
        </p:txBody>
      </p:sp>
      <p:pic>
        <p:nvPicPr>
          <p:cNvPr id="4" name="Picture 3" descr="table3320193940.png"/>
          <p:cNvPicPr>
            <a:picLocks noChangeAspect="1"/>
          </p:cNvPicPr>
          <p:nvPr/>
        </p:nvPicPr>
        <p:blipFill>
          <a:blip r:embed="rId2"/>
          <a:stretch>
            <a:fillRect/>
          </a:stretch>
        </p:blipFill>
        <p:spPr>
          <a:xfrm>
            <a:off x="1049658" y="1498491"/>
            <a:ext cx="5388428" cy="142693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a:t>
            </a:r>
            <a:r>
              <a:rPr lang="en-GB" dirty="0"/>
              <a:t>6</a:t>
            </a:r>
            <a:r>
              <a:rPr dirty="0"/>
              <a:t>. Should the village have a shopping </a:t>
            </a:r>
            <a:r>
              <a:rPr dirty="0" err="1"/>
              <a:t>centre</a:t>
            </a:r>
            <a:r>
              <a:rPr dirty="0"/>
              <a:t> or should shops be spread throughout the Parish? (mark one box):</a:t>
            </a:r>
          </a:p>
        </p:txBody>
      </p:sp>
      <p:sp>
        <p:nvSpPr>
          <p:cNvPr id="3" name="Content Placeholder 2"/>
          <p:cNvSpPr>
            <a:spLocks noGrp="1"/>
          </p:cNvSpPr>
          <p:nvPr>
            <p:ph idx="1"/>
          </p:nvPr>
        </p:nvSpPr>
        <p:spPr/>
        <p:txBody>
          <a:bodyPr/>
          <a:lstStyle/>
          <a:p>
            <a:r>
              <a:t>Answered: 529    Skipped: 28</a:t>
            </a:r>
          </a:p>
        </p:txBody>
      </p:sp>
      <p:pic>
        <p:nvPicPr>
          <p:cNvPr id="4" name="Picture 3" descr="chart332019395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a:t>
            </a:r>
            <a:r>
              <a:rPr lang="en-GB" dirty="0"/>
              <a:t>6</a:t>
            </a:r>
            <a:r>
              <a:rPr dirty="0"/>
              <a:t>. Should the village have a shopping </a:t>
            </a:r>
            <a:r>
              <a:rPr dirty="0" err="1"/>
              <a:t>centre</a:t>
            </a:r>
            <a:r>
              <a:rPr dirty="0"/>
              <a:t> or should shops be spread throughout the Parish? (mark one box):</a:t>
            </a:r>
          </a:p>
        </p:txBody>
      </p:sp>
      <p:sp>
        <p:nvSpPr>
          <p:cNvPr id="3" name="Content Placeholder 2"/>
          <p:cNvSpPr>
            <a:spLocks noGrp="1"/>
          </p:cNvSpPr>
          <p:nvPr>
            <p:ph idx="1"/>
          </p:nvPr>
        </p:nvSpPr>
        <p:spPr/>
        <p:txBody>
          <a:bodyPr/>
          <a:lstStyle/>
          <a:p>
            <a:r>
              <a:t>Answered: 529    Skipped: 28</a:t>
            </a:r>
          </a:p>
        </p:txBody>
      </p:sp>
      <p:pic>
        <p:nvPicPr>
          <p:cNvPr id="4" name="Picture 3" descr="table3320193950.png"/>
          <p:cNvPicPr>
            <a:picLocks noChangeAspect="1"/>
          </p:cNvPicPr>
          <p:nvPr/>
        </p:nvPicPr>
        <p:blipFill>
          <a:blip r:embed="rId2"/>
          <a:stretch>
            <a:fillRect/>
          </a:stretch>
        </p:blipFill>
        <p:spPr>
          <a:xfrm>
            <a:off x="1049658" y="1498491"/>
            <a:ext cx="5388428" cy="1333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a:t>
            </a:r>
            <a:r>
              <a:rPr lang="en-GB" dirty="0"/>
              <a:t>27</a:t>
            </a:r>
            <a:r>
              <a:rPr dirty="0"/>
              <a:t>. Should there be a business </a:t>
            </a:r>
            <a:r>
              <a:rPr dirty="0" err="1"/>
              <a:t>centre</a:t>
            </a:r>
            <a:r>
              <a:rPr dirty="0"/>
              <a:t>, or should employment opportunities be spread throughout the Parish? (mark one box):</a:t>
            </a:r>
          </a:p>
        </p:txBody>
      </p:sp>
      <p:sp>
        <p:nvSpPr>
          <p:cNvPr id="3" name="Content Placeholder 2"/>
          <p:cNvSpPr>
            <a:spLocks noGrp="1"/>
          </p:cNvSpPr>
          <p:nvPr>
            <p:ph idx="1"/>
          </p:nvPr>
        </p:nvSpPr>
        <p:spPr/>
        <p:txBody>
          <a:bodyPr/>
          <a:lstStyle/>
          <a:p>
            <a:r>
              <a:t>Answered: 530    Skipped: 27</a:t>
            </a:r>
          </a:p>
        </p:txBody>
      </p:sp>
      <p:pic>
        <p:nvPicPr>
          <p:cNvPr id="4" name="Picture 3" descr="chart3320193960.png"/>
          <p:cNvPicPr>
            <a:picLocks noChangeAspect="1"/>
          </p:cNvPicPr>
          <p:nvPr/>
        </p:nvPicPr>
        <p:blipFill>
          <a:blip r:embed="rId2"/>
          <a:stretch>
            <a:fillRect/>
          </a:stretch>
        </p:blipFill>
        <p:spPr>
          <a:xfrm>
            <a:off x="1049658" y="1498491"/>
            <a:ext cx="5388428" cy="26307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 What type of property do you currently live in, and what would be most suitable for your household member(s) in the future? (mark all that apply):</a:t>
            </a:r>
          </a:p>
        </p:txBody>
      </p:sp>
      <p:sp>
        <p:nvSpPr>
          <p:cNvPr id="3" name="Content Placeholder 2"/>
          <p:cNvSpPr>
            <a:spLocks noGrp="1"/>
          </p:cNvSpPr>
          <p:nvPr>
            <p:ph idx="1"/>
          </p:nvPr>
        </p:nvSpPr>
        <p:spPr/>
        <p:txBody>
          <a:bodyPr/>
          <a:lstStyle/>
          <a:p>
            <a:r>
              <a:t>Answered: 542    Skipped: 15</a:t>
            </a:r>
          </a:p>
        </p:txBody>
      </p:sp>
      <p:pic>
        <p:nvPicPr>
          <p:cNvPr id="4" name="Picture 3" descr="chart3320193690.png"/>
          <p:cNvPicPr>
            <a:picLocks noChangeAspect="1"/>
          </p:cNvPicPr>
          <p:nvPr/>
        </p:nvPicPr>
        <p:blipFill>
          <a:blip r:embed="rId2"/>
          <a:stretch>
            <a:fillRect/>
          </a:stretch>
        </p:blipFill>
        <p:spPr>
          <a:xfrm>
            <a:off x="1049658" y="1498491"/>
            <a:ext cx="5388428" cy="811892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a:t>
            </a:r>
            <a:r>
              <a:rPr lang="en-GB" dirty="0"/>
              <a:t>7</a:t>
            </a:r>
            <a:r>
              <a:rPr dirty="0"/>
              <a:t>. Should there be a business </a:t>
            </a:r>
            <a:r>
              <a:rPr dirty="0" err="1"/>
              <a:t>centre</a:t>
            </a:r>
            <a:r>
              <a:rPr dirty="0"/>
              <a:t>, or should employment opportunities be spread throughout the Parish? (mark one box):</a:t>
            </a:r>
          </a:p>
        </p:txBody>
      </p:sp>
      <p:sp>
        <p:nvSpPr>
          <p:cNvPr id="3" name="Content Placeholder 2"/>
          <p:cNvSpPr>
            <a:spLocks noGrp="1"/>
          </p:cNvSpPr>
          <p:nvPr>
            <p:ph idx="1"/>
          </p:nvPr>
        </p:nvSpPr>
        <p:spPr/>
        <p:txBody>
          <a:bodyPr/>
          <a:lstStyle/>
          <a:p>
            <a:r>
              <a:t>Answered: 530    Skipped: 27</a:t>
            </a:r>
          </a:p>
        </p:txBody>
      </p:sp>
      <p:pic>
        <p:nvPicPr>
          <p:cNvPr id="4" name="Picture 3" descr="table3320193960.png"/>
          <p:cNvPicPr>
            <a:picLocks noChangeAspect="1"/>
          </p:cNvPicPr>
          <p:nvPr/>
        </p:nvPicPr>
        <p:blipFill>
          <a:blip r:embed="rId2"/>
          <a:stretch>
            <a:fillRect/>
          </a:stretch>
        </p:blipFill>
        <p:spPr>
          <a:xfrm>
            <a:off x="1049658" y="1498491"/>
            <a:ext cx="5388428" cy="13335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a:t>
            </a:r>
            <a:r>
              <a:rPr lang="en-GB" dirty="0"/>
              <a:t>28</a:t>
            </a:r>
            <a:r>
              <a:rPr dirty="0"/>
              <a:t>. Tourism within the parish should be promoted (mark one box):</a:t>
            </a:r>
          </a:p>
        </p:txBody>
      </p:sp>
      <p:sp>
        <p:nvSpPr>
          <p:cNvPr id="3" name="Content Placeholder 2"/>
          <p:cNvSpPr>
            <a:spLocks noGrp="1"/>
          </p:cNvSpPr>
          <p:nvPr>
            <p:ph idx="1"/>
          </p:nvPr>
        </p:nvSpPr>
        <p:spPr/>
        <p:txBody>
          <a:bodyPr/>
          <a:lstStyle/>
          <a:p>
            <a:r>
              <a:t>Answered: 537    Skipped: 20</a:t>
            </a:r>
          </a:p>
        </p:txBody>
      </p:sp>
      <p:pic>
        <p:nvPicPr>
          <p:cNvPr id="4" name="Picture 3" descr="chart332019397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a:t>
            </a:r>
            <a:r>
              <a:rPr lang="en-GB" dirty="0"/>
              <a:t>28</a:t>
            </a:r>
            <a:r>
              <a:rPr dirty="0"/>
              <a:t>. Tourism within the parish should be promoted (mark one box):</a:t>
            </a:r>
          </a:p>
        </p:txBody>
      </p:sp>
      <p:sp>
        <p:nvSpPr>
          <p:cNvPr id="3" name="Content Placeholder 2"/>
          <p:cNvSpPr>
            <a:spLocks noGrp="1"/>
          </p:cNvSpPr>
          <p:nvPr>
            <p:ph idx="1"/>
          </p:nvPr>
        </p:nvSpPr>
        <p:spPr/>
        <p:txBody>
          <a:bodyPr/>
          <a:lstStyle/>
          <a:p>
            <a:r>
              <a:t>Answered: 537    Skipped: 20</a:t>
            </a:r>
          </a:p>
        </p:txBody>
      </p:sp>
      <p:pic>
        <p:nvPicPr>
          <p:cNvPr id="4" name="Picture 3" descr="table3320193970.png"/>
          <p:cNvPicPr>
            <a:picLocks noChangeAspect="1"/>
          </p:cNvPicPr>
          <p:nvPr/>
        </p:nvPicPr>
        <p:blipFill>
          <a:blip r:embed="rId2"/>
          <a:stretch>
            <a:fillRect/>
          </a:stretch>
        </p:blipFill>
        <p:spPr>
          <a:xfrm>
            <a:off x="1049658" y="1498491"/>
            <a:ext cx="5388428" cy="189592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a:t>
            </a:r>
            <a:r>
              <a:rPr lang="en-GB" dirty="0"/>
              <a:t>29</a:t>
            </a:r>
            <a:r>
              <a:rPr dirty="0"/>
              <a:t>. How old are you:</a:t>
            </a:r>
          </a:p>
        </p:txBody>
      </p:sp>
      <p:sp>
        <p:nvSpPr>
          <p:cNvPr id="3" name="Content Placeholder 2"/>
          <p:cNvSpPr>
            <a:spLocks noGrp="1"/>
          </p:cNvSpPr>
          <p:nvPr>
            <p:ph idx="1"/>
          </p:nvPr>
        </p:nvSpPr>
        <p:spPr/>
        <p:txBody>
          <a:bodyPr/>
          <a:lstStyle/>
          <a:p>
            <a:r>
              <a:t>Answered: 527    Skipped: 30</a:t>
            </a:r>
          </a:p>
        </p:txBody>
      </p:sp>
      <p:pic>
        <p:nvPicPr>
          <p:cNvPr id="4" name="Picture 3" descr="chart3320193980.png"/>
          <p:cNvPicPr>
            <a:picLocks noChangeAspect="1"/>
          </p:cNvPicPr>
          <p:nvPr/>
        </p:nvPicPr>
        <p:blipFill>
          <a:blip r:embed="rId2"/>
          <a:stretch>
            <a:fillRect/>
          </a:stretch>
        </p:blipFill>
        <p:spPr>
          <a:xfrm>
            <a:off x="1049658" y="1498491"/>
            <a:ext cx="5388428" cy="362857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dirty="0"/>
              <a:t>Q </a:t>
            </a:r>
            <a:r>
              <a:rPr lang="en-GB" dirty="0"/>
              <a:t>29</a:t>
            </a:r>
            <a:r>
              <a:rPr dirty="0"/>
              <a:t>. How old are you:</a:t>
            </a:r>
          </a:p>
        </p:txBody>
      </p:sp>
      <p:sp>
        <p:nvSpPr>
          <p:cNvPr id="3" name="Content Placeholder 2"/>
          <p:cNvSpPr>
            <a:spLocks noGrp="1"/>
          </p:cNvSpPr>
          <p:nvPr>
            <p:ph idx="1"/>
          </p:nvPr>
        </p:nvSpPr>
        <p:spPr/>
        <p:txBody>
          <a:bodyPr/>
          <a:lstStyle/>
          <a:p>
            <a:r>
              <a:t>Answered: 527    Skipped: 30</a:t>
            </a:r>
          </a:p>
        </p:txBody>
      </p:sp>
      <p:pic>
        <p:nvPicPr>
          <p:cNvPr id="4" name="Picture 3" descr="table3320193980.png"/>
          <p:cNvPicPr>
            <a:picLocks noChangeAspect="1"/>
          </p:cNvPicPr>
          <p:nvPr/>
        </p:nvPicPr>
        <p:blipFill>
          <a:blip r:embed="rId2"/>
          <a:stretch>
            <a:fillRect/>
          </a:stretch>
        </p:blipFill>
        <p:spPr>
          <a:xfrm>
            <a:off x="1049658" y="1498491"/>
            <a:ext cx="5388428" cy="245835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3</a:t>
            </a:r>
            <a:r>
              <a:rPr lang="en-GB" dirty="0"/>
              <a:t>0</a:t>
            </a:r>
            <a:r>
              <a:rPr dirty="0"/>
              <a:t>. How long have you lived in the parish of Burghfield?</a:t>
            </a:r>
          </a:p>
        </p:txBody>
      </p:sp>
      <p:sp>
        <p:nvSpPr>
          <p:cNvPr id="3" name="Content Placeholder 2"/>
          <p:cNvSpPr>
            <a:spLocks noGrp="1"/>
          </p:cNvSpPr>
          <p:nvPr>
            <p:ph idx="1"/>
          </p:nvPr>
        </p:nvSpPr>
        <p:spPr/>
        <p:txBody>
          <a:bodyPr/>
          <a:lstStyle/>
          <a:p>
            <a:r>
              <a:t>Answered: 530    Skipped: 27</a:t>
            </a:r>
          </a:p>
        </p:txBody>
      </p:sp>
      <p:pic>
        <p:nvPicPr>
          <p:cNvPr id="4" name="Picture 3" descr="chart3320193990.png"/>
          <p:cNvPicPr>
            <a:picLocks noChangeAspect="1"/>
          </p:cNvPicPr>
          <p:nvPr/>
        </p:nvPicPr>
        <p:blipFill>
          <a:blip r:embed="rId2"/>
          <a:stretch>
            <a:fillRect/>
          </a:stretch>
        </p:blipFill>
        <p:spPr>
          <a:xfrm>
            <a:off x="1049658" y="1498491"/>
            <a:ext cx="5388428" cy="371928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dirty="0"/>
              <a:t>Q 3</a:t>
            </a:r>
            <a:r>
              <a:rPr lang="en-GB" dirty="0"/>
              <a:t>0</a:t>
            </a:r>
            <a:r>
              <a:rPr dirty="0"/>
              <a:t>. How long have you lived in the parish of Burghfield?</a:t>
            </a:r>
          </a:p>
        </p:txBody>
      </p:sp>
      <p:sp>
        <p:nvSpPr>
          <p:cNvPr id="3" name="Content Placeholder 2"/>
          <p:cNvSpPr>
            <a:spLocks noGrp="1"/>
          </p:cNvSpPr>
          <p:nvPr>
            <p:ph idx="1"/>
          </p:nvPr>
        </p:nvSpPr>
        <p:spPr/>
        <p:txBody>
          <a:bodyPr/>
          <a:lstStyle/>
          <a:p>
            <a:r>
              <a:t>Answered: 530    Skipped: 27</a:t>
            </a:r>
          </a:p>
        </p:txBody>
      </p:sp>
      <p:pic>
        <p:nvPicPr>
          <p:cNvPr id="4" name="Picture 3" descr="table3320193990.png"/>
          <p:cNvPicPr>
            <a:picLocks noChangeAspect="1"/>
          </p:cNvPicPr>
          <p:nvPr/>
        </p:nvPicPr>
        <p:blipFill>
          <a:blip r:embed="rId2"/>
          <a:stretch>
            <a:fillRect/>
          </a:stretch>
        </p:blipFill>
        <p:spPr>
          <a:xfrm>
            <a:off x="1049658" y="1498491"/>
            <a:ext cx="5388428" cy="21771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2. What type of property do you currently live in, and what would be most suitable for your household member(s) in the future? (mark all that apply):</a:t>
            </a:r>
          </a:p>
        </p:txBody>
      </p:sp>
      <p:sp>
        <p:nvSpPr>
          <p:cNvPr id="3" name="Content Placeholder 2"/>
          <p:cNvSpPr>
            <a:spLocks noGrp="1"/>
          </p:cNvSpPr>
          <p:nvPr>
            <p:ph idx="1"/>
          </p:nvPr>
        </p:nvSpPr>
        <p:spPr/>
        <p:txBody>
          <a:bodyPr/>
          <a:lstStyle/>
          <a:p>
            <a:r>
              <a:t>Answered: 542    Skipped: 15</a:t>
            </a:r>
          </a:p>
        </p:txBody>
      </p:sp>
      <p:pic>
        <p:nvPicPr>
          <p:cNvPr id="4" name="Picture 3" descr="table3320193690.png"/>
          <p:cNvPicPr>
            <a:picLocks noChangeAspect="1"/>
          </p:cNvPicPr>
          <p:nvPr/>
        </p:nvPicPr>
        <p:blipFill>
          <a:blip r:embed="rId2"/>
          <a:stretch>
            <a:fillRect/>
          </a:stretch>
        </p:blipFill>
        <p:spPr>
          <a:xfrm>
            <a:off x="1049658" y="1498491"/>
            <a:ext cx="5388428" cy="33745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3. </a:t>
            </a:r>
            <a:r>
              <a:rPr dirty="0" err="1"/>
              <a:t>Neighbourhood</a:t>
            </a:r>
            <a:r>
              <a:rPr dirty="0"/>
              <a:t> Plans may include multiple allocations of land for housing. What size of sites would you like to see allocated? (mark up to 3 boxes):</a:t>
            </a:r>
          </a:p>
        </p:txBody>
      </p:sp>
      <p:sp>
        <p:nvSpPr>
          <p:cNvPr id="3" name="Content Placeholder 2"/>
          <p:cNvSpPr>
            <a:spLocks noGrp="1"/>
          </p:cNvSpPr>
          <p:nvPr>
            <p:ph idx="1"/>
          </p:nvPr>
        </p:nvSpPr>
        <p:spPr/>
        <p:txBody>
          <a:bodyPr/>
          <a:lstStyle/>
          <a:p>
            <a:r>
              <a:t>Answered: 529    Skipped: 28</a:t>
            </a:r>
          </a:p>
        </p:txBody>
      </p:sp>
      <p:pic>
        <p:nvPicPr>
          <p:cNvPr id="4" name="Picture 3" descr="chart33201937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3. </a:t>
            </a:r>
            <a:r>
              <a:rPr dirty="0" err="1"/>
              <a:t>Neighbourhood</a:t>
            </a:r>
            <a:r>
              <a:rPr dirty="0"/>
              <a:t> Plans may include multiple allocations of land for housing. What size of sites would you like to see allocated? (mark up to 3 boxes):</a:t>
            </a:r>
          </a:p>
        </p:txBody>
      </p:sp>
      <p:sp>
        <p:nvSpPr>
          <p:cNvPr id="3" name="Content Placeholder 2"/>
          <p:cNvSpPr>
            <a:spLocks noGrp="1"/>
          </p:cNvSpPr>
          <p:nvPr>
            <p:ph idx="1"/>
          </p:nvPr>
        </p:nvSpPr>
        <p:spPr/>
        <p:txBody>
          <a:bodyPr/>
          <a:lstStyle/>
          <a:p>
            <a:r>
              <a:t>Answered: 529    Skipped: 28</a:t>
            </a:r>
          </a:p>
        </p:txBody>
      </p:sp>
      <p:pic>
        <p:nvPicPr>
          <p:cNvPr id="4" name="Picture 3" descr="table332019370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 4. What green technology should be required in new developments? (mark one or more):</a:t>
            </a:r>
          </a:p>
        </p:txBody>
      </p:sp>
      <p:sp>
        <p:nvSpPr>
          <p:cNvPr id="3" name="Content Placeholder 2"/>
          <p:cNvSpPr>
            <a:spLocks noGrp="1"/>
          </p:cNvSpPr>
          <p:nvPr>
            <p:ph idx="1"/>
          </p:nvPr>
        </p:nvSpPr>
        <p:spPr/>
        <p:txBody>
          <a:bodyPr/>
          <a:lstStyle/>
          <a:p>
            <a:r>
              <a:t>Answered: 537    Skipped: 20</a:t>
            </a:r>
          </a:p>
        </p:txBody>
      </p:sp>
      <p:pic>
        <p:nvPicPr>
          <p:cNvPr id="4" name="Picture 3" descr="chart3320193710.png"/>
          <p:cNvPicPr>
            <a:picLocks noChangeAspect="1"/>
          </p:cNvPicPr>
          <p:nvPr/>
        </p:nvPicPr>
        <p:blipFill>
          <a:blip r:embed="rId2"/>
          <a:stretch>
            <a:fillRect/>
          </a:stretch>
        </p:blipFill>
        <p:spPr>
          <a:xfrm>
            <a:off x="1049658" y="1498491"/>
            <a:ext cx="5388428" cy="36285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297</TotalTime>
  <Words>1681</Words>
  <Application>Microsoft Office PowerPoint</Application>
  <PresentationFormat>On-screen Show (16:9)</PresentationFormat>
  <Paragraphs>112</Paragraphs>
  <Slides>56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56</vt:i4>
      </vt:variant>
    </vt:vector>
  </HeadingPairs>
  <TitlesOfParts>
    <vt:vector size="62" baseType="lpstr">
      <vt:lpstr>Arial</vt:lpstr>
      <vt:lpstr>Calibri</vt:lpstr>
      <vt:lpstr>Helvetica Neue</vt:lpstr>
      <vt:lpstr>SM-template-20140529</vt:lpstr>
      <vt:lpstr>Data slides</vt:lpstr>
      <vt:lpstr>Response Summary</vt:lpstr>
      <vt:lpstr>PowerPoint Presentation</vt:lpstr>
      <vt:lpstr>557</vt:lpstr>
      <vt:lpstr>Q 1. West Berkshire Council’s Local Plan Review to 2036 will determine the number of new houses to be built in our parish, but the NDP will have considerable influence over location and character of any new development. Burghfield will need to provide a prescribed increased number of dwellings. Do you feel there is a shortage of certain types of housing? (mark one or more):</vt:lpstr>
      <vt:lpstr>Q 1. West Berkshire Council’s Local Plan Review to 2036 will determine the number of new houses to be built in our parish, but the NDP will have considerable influence over location and character of any new development. Burghfield will need to provide a prescribed increased number of dwellings. Do you feel there is a shortage of certain types of housing? (mark one or more):</vt:lpstr>
      <vt:lpstr>Q 2. What type of property do you currently live in, and what would be most suitable for your household member(s) in the future? (mark all that apply):</vt:lpstr>
      <vt:lpstr>Q 2. What type of property do you currently live in, and what would be most suitable for your household member(s) in the future? (mark all that apply):</vt:lpstr>
      <vt:lpstr>Q 3. Neighbourhood Plans may include multiple allocations of land for housing. What size of sites would you like to see allocated? (mark up to 3 boxes):</vt:lpstr>
      <vt:lpstr>Q 3. Neighbourhood Plans may include multiple allocations of land for housing. What size of sites would you like to see allocated? (mark up to 3 boxes):</vt:lpstr>
      <vt:lpstr>Q 4. What green technology should be required in new developments? (mark one or more):</vt:lpstr>
      <vt:lpstr>Q 4. What green technology should be required in new developments? (mark one or more):</vt:lpstr>
      <vt:lpstr>Q 5. Should new developments include the following shared facilities? (mark those you would like to see):</vt:lpstr>
      <vt:lpstr>Q 5. Should new developments include the following shared facilities? (mark those you would like to see):</vt:lpstr>
      <vt:lpstr>Q 6. Of the land which is allocated for building, should some be made available for individual self-builds?</vt:lpstr>
      <vt:lpstr>Q 6. Of the land which is allocated for building, should some be made available for individual self-builds?</vt:lpstr>
      <vt:lpstr>Q 7. Should infill (back garden) development be permitted?</vt:lpstr>
      <vt:lpstr>Q 7. Should infill (back garden) development be permitted?</vt:lpstr>
      <vt:lpstr>Q 8. Should dwellings in new housing developments all look similar, or be of varied design?</vt:lpstr>
      <vt:lpstr>Q 8. Should dwellings in new housing developments all look similar, or be of varied design?</vt:lpstr>
      <vt:lpstr>Q 9. Would you agree that more information boards and signs for our heritage assets are required? (mark one box):</vt:lpstr>
      <vt:lpstr>Q 9. Would you agree that more information boards and signs for our heritage assets are required? (mark one box):</vt:lpstr>
      <vt:lpstr>Q 10. Should a special effort be made to preserve the World War II defence sites on the Kennet &amp; Avon canal? (mark one box)</vt:lpstr>
      <vt:lpstr>Q 10. Should a special effort be made to preserve the World War II defence sites on the Kennet &amp; Avon canal? (mark one box)</vt:lpstr>
      <vt:lpstr>Q 12. In planning terms Green Spaces eg. allotments, recreation grounds or parks are within, or close to the community they serve. Is it important to retain existing green spaces in the parish?</vt:lpstr>
      <vt:lpstr>Q 12. In planning terms Green Spaces eg. allotments, recreation grounds or parks are within, or close to the community they serve. Is it important to retain existing green spaces in the parish?</vt:lpstr>
      <vt:lpstr>Q 13. Would you like to see green space in any new developments?:</vt:lpstr>
      <vt:lpstr>Q 13. Would you like to see green space in any new developments?:</vt:lpstr>
      <vt:lpstr>Q 14. Should all new properties should have front gardens? (mark one box)</vt:lpstr>
      <vt:lpstr>Q 14. Should all new properties should have front gardens? (mark one box)</vt:lpstr>
      <vt:lpstr>Q 15. How important are the following facilities to you in public spaces? (mark boxes):</vt:lpstr>
      <vt:lpstr>Q 15. How important are the following facilities to you in public spaces? (mark boxes):</vt:lpstr>
      <vt:lpstr>Q 16. Do you think that new public spaces should be lit at night? (mark one box):</vt:lpstr>
      <vt:lpstr>Q 16. Do you think that new public spaces should be lit at night? (mark one box):</vt:lpstr>
      <vt:lpstr>Q 17. Do you use the parish footpaths, bridle paths and byways? (mark boxes):</vt:lpstr>
      <vt:lpstr>Q 17. Do you use the parish footpaths, bridle paths and byways? (mark boxes):</vt:lpstr>
      <vt:lpstr>Q 20. We should protect the extensive area of lake and wetland habitats in the northern part of the Parish for the benefit of the diverse wildlife (mark one box):</vt:lpstr>
      <vt:lpstr>Q 20. We should protect the extensive area of lake and wetland habitats in the northern part of the Parish for the benefit of the diverse wildlife (mark one box):</vt:lpstr>
      <vt:lpstr>Q 21. Which type of property boundary marker would you prefer? (mark one box):</vt:lpstr>
      <vt:lpstr>Q 22. In new developments would you like grass verges between the pavement and the road? (mark one box):</vt:lpstr>
      <vt:lpstr>Q 22. In new developments would you like grass verges between the pavement and the road? (mark one box):</vt:lpstr>
      <vt:lpstr>Q 23. Should new developments focus more on (mark one box):</vt:lpstr>
      <vt:lpstr>Q 23. Should new developments focus more on (mark one box):</vt:lpstr>
      <vt:lpstr>Q 24. New developments should have restrictions to control boundary (fence/wall) height (mark one box):</vt:lpstr>
      <vt:lpstr>Q 24. New developments should have restrictions to control boundary (fence/wall) height (mark one box):</vt:lpstr>
      <vt:lpstr>Q 25. What do you think of the current provision of these facilities and which are your priorities for future developments?If you have comments about location of these facilities, please add comments to the end of the questionnaire.</vt:lpstr>
      <vt:lpstr>Q 25. What do you think of the current provision of these facilities and which are your priorities for future developments?If you have comments about location of these facilities, please add comments to the end of the questionnaire.</vt:lpstr>
      <vt:lpstr>Q 25. What do you think of the current provision of these facilities and which are your priorities for future developments?If you have comments about location of these facilities, please add comments to the end of the questionnaire.</vt:lpstr>
      <vt:lpstr>Q 26. Should the village have a shopping centre or should shops be spread throughout the Parish? (mark one box):</vt:lpstr>
      <vt:lpstr>Q 26. Should the village have a shopping centre or should shops be spread throughout the Parish? (mark one box):</vt:lpstr>
      <vt:lpstr>Q 27. Should there be a business centre, or should employment opportunities be spread throughout the Parish? (mark one box):</vt:lpstr>
      <vt:lpstr>Q 27. Should there be a business centre, or should employment opportunities be spread throughout the Parish? (mark one box):</vt:lpstr>
      <vt:lpstr>Q 28. Tourism within the parish should be promoted (mark one box):</vt:lpstr>
      <vt:lpstr>Q 28. Tourism within the parish should be promoted (mark one box):</vt:lpstr>
      <vt:lpstr>Q 29. How old are you:</vt:lpstr>
      <vt:lpstr> Q 29. How old are you:</vt:lpstr>
      <vt:lpstr>Q 30. How long have you lived in the parish of Burghfield?</vt:lpstr>
      <vt:lpstr> Q 30. How long have you lived in the parish of Burghfield?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Olivier Marsden</dc:creator>
  <cp:keywords/>
  <dc:description/>
  <cp:lastModifiedBy>Erle Minhinnick</cp:lastModifiedBy>
  <cp:revision>46</cp:revision>
  <dcterms:created xsi:type="dcterms:W3CDTF">2019-11-22T07:13:40Z</dcterms:created>
  <dcterms:modified xsi:type="dcterms:W3CDTF">2021-03-23T12:07:23Z</dcterms:modified>
  <cp:category/>
</cp:coreProperties>
</file>